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71" r:id="rId7"/>
    <p:sldId id="270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71480"/>
            <a:ext cx="7786742" cy="5715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Лингвистика </a:t>
            </a:r>
            <a:r>
              <a:rPr lang="ru-RU" sz="10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дискурса</a:t>
            </a:r>
            <a:endParaRPr lang="ru-RU" sz="100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 3</a:t>
            </a:r>
            <a:endParaRPr lang="en-US" sz="4000" dirty="0" smtClean="0"/>
          </a:p>
          <a:p>
            <a:pPr algn="ctr">
              <a:buNone/>
            </a:pP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Лингвистические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> подходы к изучению </a:t>
            </a:r>
            <a:r>
              <a:rPr lang="ru-RU" sz="10000" dirty="0" err="1" smtClean="0">
                <a:latin typeface="Times New Roman" pitchFamily="18" charset="0"/>
                <a:cs typeface="Times New Roman" pitchFamily="18" charset="0"/>
              </a:rPr>
              <a:t>дискурса</a:t>
            </a:r>
            <a:endParaRPr lang="ru-RU" sz="1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42900" algn="ctr">
              <a:buNone/>
            </a:pPr>
            <a:r>
              <a:rPr lang="ru-RU" sz="7000" b="1" i="1" dirty="0" smtClean="0">
                <a:latin typeface="Times New Roman" pitchFamily="18" charset="0"/>
                <a:cs typeface="Times New Roman" pitchFamily="18" charset="0"/>
              </a:rPr>
              <a:t>Структурный</a:t>
            </a:r>
          </a:p>
          <a:p>
            <a:pPr indent="342900" algn="ctr">
              <a:buNone/>
            </a:pPr>
            <a:r>
              <a:rPr lang="ru-RU" sz="7000" b="1" i="1" dirty="0" smtClean="0">
                <a:latin typeface="Times New Roman" pitchFamily="18" charset="0"/>
                <a:cs typeface="Times New Roman" pitchFamily="18" charset="0"/>
              </a:rPr>
              <a:t>Прагматический </a:t>
            </a:r>
          </a:p>
          <a:p>
            <a:pPr indent="342900" algn="ctr">
              <a:buNone/>
            </a:pPr>
            <a:r>
              <a:rPr lang="ru-RU" sz="7000" b="1" i="1" dirty="0" smtClean="0">
                <a:latin typeface="Times New Roman" pitchFamily="18" charset="0"/>
                <a:cs typeface="Times New Roman" pitchFamily="18" charset="0"/>
              </a:rPr>
              <a:t>Когнитивный </a:t>
            </a:r>
          </a:p>
          <a:p>
            <a:pPr indent="342900" algn="ctr">
              <a:buNone/>
            </a:pPr>
            <a:endParaRPr lang="ru-RU" sz="7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ctr">
              <a:buNone/>
            </a:pPr>
            <a:endParaRPr lang="ru-RU" sz="7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ctr">
              <a:buNone/>
            </a:pPr>
            <a:endParaRPr lang="en-US" sz="7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ctr">
              <a:buNone/>
            </a:pPr>
            <a:endParaRPr lang="ru-RU" sz="9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/>
              <a:t>1) не существует общепринятого определения изучаемого понятия,</a:t>
            </a:r>
          </a:p>
          <a:p>
            <a:pPr>
              <a:buNone/>
            </a:pPr>
            <a:r>
              <a:rPr lang="ru-RU" sz="4000" dirty="0" smtClean="0"/>
              <a:t>2) </a:t>
            </a:r>
            <a:r>
              <a:rPr lang="ru-RU" sz="4000" dirty="0" err="1" smtClean="0"/>
              <a:t>дискурс</a:t>
            </a:r>
            <a:r>
              <a:rPr lang="ru-RU" sz="4000" dirty="0" smtClean="0"/>
              <a:t> – комплексный коммуникативный феномен, включающий ряд лингвистических и экстралингвистических компонентов. </a:t>
            </a:r>
          </a:p>
          <a:p>
            <a:pPr algn="ctr">
              <a:buNone/>
            </a:pP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Лекция 1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8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дискурса</a:t>
            </a:r>
            <a:r>
              <a:rPr lang="ru-RU" sz="8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лингвистике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 1</a:t>
            </a:r>
            <a:endParaRPr lang="en-US" dirty="0" smtClean="0"/>
          </a:p>
          <a:p>
            <a:pPr algn="ctr">
              <a:buNone/>
            </a:pPr>
            <a:r>
              <a:rPr lang="ru-RU" sz="9000" dirty="0" smtClean="0">
                <a:latin typeface="Times New Roman" pitchFamily="18" charset="0"/>
                <a:cs typeface="Times New Roman" pitchFamily="18" charset="0"/>
              </a:rPr>
              <a:t>Определение понятия «</a:t>
            </a:r>
            <a:r>
              <a:rPr lang="ru-RU" sz="9000" dirty="0" err="1" smtClean="0">
                <a:latin typeface="Times New Roman" pitchFamily="18" charset="0"/>
                <a:cs typeface="Times New Roman" pitchFamily="18" charset="0"/>
              </a:rPr>
              <a:t>дискурс</a:t>
            </a:r>
            <a:r>
              <a:rPr lang="ru-RU" sz="9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sz="9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462756"/>
            <a:ext cx="7315200" cy="5486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indent="342900" algn="ctr">
              <a:buNone/>
            </a:pPr>
            <a:r>
              <a:rPr lang="ru-RU" sz="5400" b="1" i="1" dirty="0" err="1" smtClean="0"/>
              <a:t>Дискурс</a:t>
            </a:r>
            <a:r>
              <a:rPr lang="ru-RU" sz="5400" dirty="0" smtClean="0"/>
              <a:t> – это </a:t>
            </a:r>
            <a:r>
              <a:rPr lang="ru-RU" sz="5400" i="1" dirty="0" smtClean="0"/>
              <a:t>система коммуникации, имеющая  реальное и потенциальное (виртуальное) измерение. В реальном измерении – это поле коммуникативных практик как совокупность </a:t>
            </a:r>
            <a:r>
              <a:rPr lang="ru-RU" sz="5400" i="1" dirty="0" err="1" smtClean="0"/>
              <a:t>дискурсных</a:t>
            </a:r>
            <a:r>
              <a:rPr lang="ru-RU" sz="5400" i="1" dirty="0" smtClean="0"/>
              <a:t> событий,  это текущая речевая деятельность в определенном социальном пространстве, обладающая признаком </a:t>
            </a:r>
            <a:r>
              <a:rPr lang="ru-RU" sz="5400" i="1" dirty="0" err="1" smtClean="0"/>
              <a:t>процессности</a:t>
            </a:r>
            <a:r>
              <a:rPr lang="ru-RU" sz="5400" i="1" dirty="0" smtClean="0"/>
              <a:t> и связанная с реальной жизнью и реальным временем, а также возникающие в результате этой деятельности речевые произведения (тексты), взятые во взаимодействии лингвистических, паралингвистических и экстралингвистических факторов. В потенциальном измерении </a:t>
            </a:r>
            <a:r>
              <a:rPr lang="ru-RU" sz="5400" i="1" dirty="0" err="1" smtClean="0"/>
              <a:t>дискурс</a:t>
            </a:r>
            <a:r>
              <a:rPr lang="ru-RU" sz="5400" i="1" dirty="0" smtClean="0"/>
              <a:t> представляет собой семиотическое пространство, включающее вербальные и невербальные знаки, ориентированные на обслуживание данной коммуникативной сферы, а также тезаурус  прецедентных высказываний и текстов. В потенциальное измерение </a:t>
            </a:r>
            <a:r>
              <a:rPr lang="ru-RU" sz="5400" i="1" dirty="0" err="1" smtClean="0"/>
              <a:t>дискурса</a:t>
            </a:r>
            <a:r>
              <a:rPr lang="ru-RU" sz="5400" i="1" dirty="0" smtClean="0"/>
              <a:t> включаются также представление о типичных моделях речевого поведения и набор речевых действий и жанров, специфических для данного типа коммуникации (Е.И. </a:t>
            </a:r>
            <a:r>
              <a:rPr lang="ru-RU" sz="5400" i="1" dirty="0" err="1" smtClean="0"/>
              <a:t>Шейгал</a:t>
            </a:r>
            <a:r>
              <a:rPr lang="ru-RU" sz="5400" i="1" dirty="0" smtClean="0"/>
              <a:t>)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indent="342900" algn="just">
              <a:buNone/>
            </a:pP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Дискурс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это речь, погруженная в жизнь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Н. Д. Арутюнова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Лингвистический словарь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42900" algn="just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Дискурс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это текст, взятый в событийном аспекте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там же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].</a:t>
            </a:r>
            <a:endParaRPr lang="ru-RU" sz="9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dirty="0" smtClean="0"/>
          </a:p>
          <a:p>
            <a:pPr algn="ctr">
              <a:buNone/>
            </a:pPr>
            <a:r>
              <a:rPr lang="ru-RU" sz="9000" dirty="0" smtClean="0">
                <a:latin typeface="Times New Roman" pitchFamily="18" charset="0"/>
                <a:cs typeface="Times New Roman" pitchFamily="18" charset="0"/>
              </a:rPr>
              <a:t>Смежные понятия</a:t>
            </a:r>
          </a:p>
          <a:p>
            <a:pPr algn="ctr">
              <a:buNone/>
            </a:pPr>
            <a:endParaRPr lang="ru-RU" sz="9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 indent="342900" algn="just">
              <a:buNone/>
            </a:pPr>
            <a:r>
              <a:rPr lang="ru-RU" sz="6500" dirty="0" smtClean="0"/>
              <a:t>Текст</a:t>
            </a:r>
          </a:p>
          <a:p>
            <a:pPr indent="342900" algn="just">
              <a:buNone/>
            </a:pPr>
            <a:r>
              <a:rPr lang="ru-RU" sz="6500" dirty="0" smtClean="0"/>
              <a:t>Речь</a:t>
            </a:r>
          </a:p>
          <a:p>
            <a:pPr indent="342900" algn="just">
              <a:buNone/>
            </a:pPr>
            <a:r>
              <a:rPr lang="ru-RU" sz="6500" dirty="0" smtClean="0"/>
              <a:t>Язык</a:t>
            </a:r>
          </a:p>
          <a:p>
            <a:pPr indent="342900" algn="just">
              <a:buNone/>
            </a:pPr>
            <a:r>
              <a:rPr lang="ru-RU" sz="6500" dirty="0" smtClean="0"/>
              <a:t>Функциональный стиль (подъязык)</a:t>
            </a:r>
            <a:endParaRPr lang="en-US" sz="6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FFD5A3-48BF-4A3A-8B25-0FCEDA320495}"/>
</file>

<file path=customXml/itemProps2.xml><?xml version="1.0" encoding="utf-8"?>
<ds:datastoreItem xmlns:ds="http://schemas.openxmlformats.org/officeDocument/2006/customXml" ds:itemID="{D12BE22A-0209-449E-AD79-A8CC61EB609E}"/>
</file>

<file path=customXml/itemProps3.xml><?xml version="1.0" encoding="utf-8"?>
<ds:datastoreItem xmlns:ds="http://schemas.openxmlformats.org/officeDocument/2006/customXml" ds:itemID="{38F44974-DB6A-42CC-B6A8-972C1E53CDAE}"/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225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2019-09-01T08:37:24Z</dcterms:created>
  <dcterms:modified xsi:type="dcterms:W3CDTF">2020-04-21T19:39:49Z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